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8" r:id="rId6"/>
    <p:sldId id="259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Lato Bold" panose="020F0502020204030203" pitchFamily="34" charset="0"/>
      <p:bold r:id="rId17"/>
    </p:embeddedFont>
    <p:embeddedFont>
      <p:font typeface="Lato Bold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E08E6-4E6E-CF91-FA3C-6011169607B8}" v="13" dt="2023-06-07T16:10:29.377"/>
    <p1510:client id="{92F2009E-3286-43C1-8E9F-BCDA023ED294}" v="12" dt="2022-10-26T01:01:16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ative-land.ca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17994" t="8467" r="56543" b="82050"/>
          <a:stretch>
            <a:fillRect/>
          </a:stretch>
        </p:blipFill>
        <p:spPr>
          <a:xfrm>
            <a:off x="5201590" y="1466658"/>
            <a:ext cx="7884820" cy="165181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4000500"/>
            <a:ext cx="16230600" cy="139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6600" b="0" i="0" u="none" strike="noStrike" dirty="0">
                <a:solidFill>
                  <a:srgbClr val="000000"/>
                </a:solidFill>
                <a:effectLst/>
                <a:latin typeface="Lato Bold Bold" panose="020B0604020202020204" charset="0"/>
              </a:rPr>
              <a:t>Equity, Diversity, and Inclusion Moment</a:t>
            </a:r>
            <a:r>
              <a:rPr lang="en-US" sz="6600" b="0" i="0" dirty="0">
                <a:solidFill>
                  <a:srgbClr val="000000"/>
                </a:solidFill>
                <a:effectLst/>
                <a:latin typeface="Lato Bold Bold" panose="020B0604020202020204" charset="0"/>
              </a:rPr>
              <a:t>​</a:t>
            </a:r>
            <a:endParaRPr lang="en-US" sz="6600" dirty="0">
              <a:solidFill>
                <a:srgbClr val="000000"/>
              </a:solidFill>
              <a:latin typeface="Lato 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60764" y="6340232"/>
            <a:ext cx="1476647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3600" dirty="0">
                <a:solidFill>
                  <a:srgbClr val="06131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Indigenous Peoples in Canada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7750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6628CA-3E34-60AB-22AC-9093E47F3CF0}"/>
              </a:ext>
            </a:extLst>
          </p:cNvPr>
          <p:cNvGrpSpPr/>
          <p:nvPr/>
        </p:nvGrpSpPr>
        <p:grpSpPr>
          <a:xfrm>
            <a:off x="7734812" y="8364476"/>
            <a:ext cx="2818376" cy="774670"/>
            <a:chOff x="0" y="0"/>
            <a:chExt cx="2842071" cy="10328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1DB24A-9A1A-A5CC-2ED0-B7AC86F5F041}"/>
                </a:ext>
              </a:extLst>
            </p:cNvPr>
            <p:cNvGrpSpPr/>
            <p:nvPr/>
          </p:nvGrpSpPr>
          <p:grpSpPr>
            <a:xfrm>
              <a:off x="0" y="0"/>
              <a:ext cx="2842071" cy="1032893"/>
              <a:chOff x="0" y="0"/>
              <a:chExt cx="1913890" cy="695566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6FB5142-B6E2-A81B-A7BD-83498ACACD46}"/>
                  </a:ext>
                </a:extLst>
              </p:cNvPr>
              <p:cNvSpPr/>
              <p:nvPr/>
            </p:nvSpPr>
            <p:spPr>
              <a:xfrm>
                <a:off x="31750" y="31750"/>
                <a:ext cx="1850390" cy="632066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632066">
                    <a:moveTo>
                      <a:pt x="1757680" y="632066"/>
                    </a:moveTo>
                    <a:lnTo>
                      <a:pt x="92710" y="632066"/>
                    </a:lnTo>
                    <a:cubicBezTo>
                      <a:pt x="41910" y="632066"/>
                      <a:pt x="0" y="590156"/>
                      <a:pt x="0" y="53935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538086"/>
                    </a:lnTo>
                    <a:cubicBezTo>
                      <a:pt x="1850390" y="590156"/>
                      <a:pt x="1808480" y="632066"/>
                      <a:pt x="1757680" y="632066"/>
                    </a:cubicBezTo>
                    <a:close/>
                  </a:path>
                </a:pathLst>
              </a:custGeom>
              <a:solidFill>
                <a:srgbClr val="1A783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C72F1299-5C63-BE49-21C4-A9DF23890C28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6955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95566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571106"/>
                    </a:lnTo>
                    <a:cubicBezTo>
                      <a:pt x="1854200" y="606666"/>
                      <a:pt x="1824990" y="635876"/>
                      <a:pt x="1789430" y="635876"/>
                    </a:cubicBezTo>
                    <a:lnTo>
                      <a:pt x="124460" y="635876"/>
                    </a:lnTo>
                    <a:cubicBezTo>
                      <a:pt x="88900" y="635876"/>
                      <a:pt x="59690" y="606666"/>
                      <a:pt x="59690" y="57110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71106"/>
                    </a:lnTo>
                    <a:cubicBezTo>
                      <a:pt x="0" y="639686"/>
                      <a:pt x="55880" y="695566"/>
                      <a:pt x="124460" y="695566"/>
                    </a:cubicBezTo>
                    <a:lnTo>
                      <a:pt x="1789430" y="695566"/>
                    </a:lnTo>
                    <a:cubicBezTo>
                      <a:pt x="1858010" y="695566"/>
                      <a:pt x="1913890" y="639686"/>
                      <a:pt x="1913890" y="571106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1A783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811A6F2D-9482-E9CC-9F77-1DDAB1894B2B}"/>
                </a:ext>
              </a:extLst>
            </p:cNvPr>
            <p:cNvSpPr txBox="1"/>
            <p:nvPr/>
          </p:nvSpPr>
          <p:spPr>
            <a:xfrm>
              <a:off x="81575" y="230063"/>
              <a:ext cx="2678920" cy="539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359"/>
                </a:lnSpc>
              </a:pPr>
              <a:r>
                <a:rPr lang="en-US" sz="2400" dirty="0">
                  <a:solidFill>
                    <a:srgbClr val="FFFFFF"/>
                  </a:solidFill>
                  <a:latin typeface="Lato"/>
                </a:rPr>
                <a:t>Date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2061833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76400" y="2171768"/>
            <a:ext cx="15163800" cy="971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061313"/>
                </a:solidFill>
                <a:latin typeface="Lato Bold Bold"/>
              </a:rPr>
              <a:t>Indigenous Peoples in Canada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76400" y="4215356"/>
            <a:ext cx="14794929" cy="4796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The term “Indigenous” refers to people living on a land inhabited by their ancestors since time immemorial.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3200" dirty="0">
              <a:solidFill>
                <a:srgbClr val="545454"/>
              </a:solidFill>
              <a:latin typeface="Lato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In Canada, the term “Indigenous Peoples” refers to three distinct groups: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3200" dirty="0">
              <a:solidFill>
                <a:srgbClr val="545454"/>
              </a:solidFill>
              <a:latin typeface="Lato"/>
            </a:endParaRPr>
          </a:p>
          <a:p>
            <a:pPr marL="342900" indent="-342900">
              <a:lnSpc>
                <a:spcPts val="33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First Nations,</a:t>
            </a:r>
          </a:p>
          <a:p>
            <a:pPr marL="342900" indent="-342900">
              <a:lnSpc>
                <a:spcPts val="33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Métis, and</a:t>
            </a:r>
          </a:p>
          <a:p>
            <a:pPr marL="342900" indent="-342900">
              <a:lnSpc>
                <a:spcPts val="33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Inuit peoples.</a:t>
            </a:r>
          </a:p>
          <a:p>
            <a:pPr marL="342900" indent="-342900">
              <a:lnSpc>
                <a:spcPts val="33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545454"/>
              </a:solidFill>
              <a:latin typeface="Lato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Terms “Indian”, “Native”, and “Native Canadian” have negative and colonial connotations.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B73CB7B2-C5F4-A1BA-CCBA-817A3B0AFD7E}"/>
              </a:ext>
            </a:extLst>
          </p:cNvPr>
          <p:cNvSpPr txBox="1"/>
          <p:nvPr/>
        </p:nvSpPr>
        <p:spPr>
          <a:xfrm>
            <a:off x="12080883" y="9408178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359"/>
              </a:lnSpc>
            </a:pPr>
            <a:r>
              <a:rPr lang="en-US" sz="2400" dirty="0">
                <a:solidFill>
                  <a:srgbClr val="1A783C"/>
                </a:solidFill>
                <a:latin typeface="Lato Bold"/>
              </a:rPr>
              <a:t>2</a:t>
            </a:r>
            <a:endParaRPr lang="en-US" sz="2400" dirty="0">
              <a:solidFill>
                <a:srgbClr val="1A783C"/>
              </a:solidFill>
              <a:latin typeface="Lato Bold"/>
              <a:ea typeface="Lato Bold"/>
              <a:cs typeface="Lat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2061833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71900" y="1562100"/>
            <a:ext cx="10744200" cy="971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>
                <a:solidFill>
                  <a:srgbClr val="061313"/>
                </a:solidFill>
                <a:latin typeface="Lato Bold Bold"/>
              </a:rPr>
              <a:t>Indigenous History and You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1935" y="3627242"/>
            <a:ext cx="15907365" cy="5983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Seek education on Indigenous history to further your understanding of current realities</a:t>
            </a:r>
          </a:p>
          <a:p>
            <a:pPr marL="342900" indent="-342900">
              <a:lnSpc>
                <a:spcPts val="3359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545454"/>
              </a:solidFill>
              <a:latin typeface="Lato"/>
            </a:endParaRPr>
          </a:p>
          <a:p>
            <a:pPr marL="342900" indent="-342900">
              <a:lnSpc>
                <a:spcPts val="3359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Learn of and acknowledge your presence on Indigenous Lands (</a:t>
            </a:r>
            <a:r>
              <a:rPr lang="en-US" sz="3200" dirty="0">
                <a:solidFill>
                  <a:srgbClr val="545454"/>
                </a:solidFill>
                <a:latin typeface="Lato"/>
                <a:hlinkClick r:id="rId2"/>
              </a:rPr>
              <a:t>https://native-land.ca/</a:t>
            </a:r>
            <a:r>
              <a:rPr lang="en-US" sz="3200" dirty="0">
                <a:solidFill>
                  <a:srgbClr val="545454"/>
                </a:solidFill>
                <a:latin typeface="Lato"/>
              </a:rPr>
              <a:t>)</a:t>
            </a:r>
          </a:p>
          <a:p>
            <a:pPr>
              <a:lnSpc>
                <a:spcPts val="3359"/>
              </a:lnSpc>
              <a:spcBef>
                <a:spcPct val="0"/>
              </a:spcBef>
              <a:spcAft>
                <a:spcPts val="1200"/>
              </a:spcAft>
            </a:pPr>
            <a:endParaRPr lang="en-US" sz="3200" dirty="0">
              <a:solidFill>
                <a:srgbClr val="545454"/>
              </a:solidFill>
              <a:latin typeface="Lato"/>
            </a:endParaRPr>
          </a:p>
          <a:p>
            <a:pPr marL="342900" indent="-342900">
              <a:lnSpc>
                <a:spcPts val="3359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Implement corporate sector responsibilities from Call to Action #92 (Truth and Reconciliation Commission of Canada: Calls to Action report) through:</a:t>
            </a:r>
          </a:p>
          <a:p>
            <a:pPr marL="1257300" lvl="2" indent="-342900">
              <a:lnSpc>
                <a:spcPts val="3359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Project consultation and engagement with Indigenous Peoples</a:t>
            </a:r>
          </a:p>
          <a:p>
            <a:pPr marL="1257300" lvl="2" indent="-342900">
              <a:lnSpc>
                <a:spcPts val="3359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Equitable access to jobs, training, and education for Indigenous Peoples</a:t>
            </a:r>
          </a:p>
          <a:p>
            <a:pPr marL="1257300" lvl="2" indent="-342900">
              <a:lnSpc>
                <a:spcPts val="3359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Lato"/>
              </a:rPr>
              <a:t>Provide education on the history of Indigenous Peoples for employees</a:t>
            </a:r>
          </a:p>
          <a:p>
            <a:pPr marL="800100" lvl="1" indent="-342900" algn="ctr">
              <a:lnSpc>
                <a:spcPts val="33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45454"/>
              </a:solidFill>
              <a:latin typeface="Lato"/>
            </a:endParaRPr>
          </a:p>
          <a:p>
            <a:pPr marL="342900" indent="-342900" algn="ctr">
              <a:lnSpc>
                <a:spcPts val="33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45454"/>
              </a:solidFill>
              <a:latin typeface="Lato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B73CB7B2-C5F4-A1BA-CCBA-817A3B0AFD7E}"/>
              </a:ext>
            </a:extLst>
          </p:cNvPr>
          <p:cNvSpPr txBox="1"/>
          <p:nvPr/>
        </p:nvSpPr>
        <p:spPr>
          <a:xfrm>
            <a:off x="12080883" y="9408178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359"/>
              </a:lnSpc>
            </a:pPr>
            <a:r>
              <a:rPr lang="en-US" sz="2400" dirty="0">
                <a:solidFill>
                  <a:srgbClr val="1A783C"/>
                </a:solidFill>
                <a:latin typeface="Lato Bold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078224" y="8697942"/>
            <a:ext cx="2131553" cy="774671"/>
            <a:chOff x="0" y="0"/>
            <a:chExt cx="2842071" cy="103289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42071" cy="1032894"/>
              <a:chOff x="0" y="0"/>
              <a:chExt cx="1913890" cy="69556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1750" y="31750"/>
                <a:ext cx="1850390" cy="632066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632066">
                    <a:moveTo>
                      <a:pt x="1757680" y="632066"/>
                    </a:moveTo>
                    <a:lnTo>
                      <a:pt x="92710" y="632066"/>
                    </a:lnTo>
                    <a:cubicBezTo>
                      <a:pt x="41910" y="632066"/>
                      <a:pt x="0" y="590156"/>
                      <a:pt x="0" y="53935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538086"/>
                    </a:lnTo>
                    <a:cubicBezTo>
                      <a:pt x="1850390" y="590156"/>
                      <a:pt x="1808480" y="632066"/>
                      <a:pt x="1757680" y="63206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1913890" cy="6955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95566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571106"/>
                    </a:lnTo>
                    <a:cubicBezTo>
                      <a:pt x="1854200" y="606666"/>
                      <a:pt x="1824990" y="635876"/>
                      <a:pt x="1789430" y="635876"/>
                    </a:cubicBezTo>
                    <a:lnTo>
                      <a:pt x="124460" y="635876"/>
                    </a:lnTo>
                    <a:cubicBezTo>
                      <a:pt x="88900" y="635876"/>
                      <a:pt x="59690" y="606666"/>
                      <a:pt x="59690" y="57110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71106"/>
                    </a:lnTo>
                    <a:cubicBezTo>
                      <a:pt x="0" y="639686"/>
                      <a:pt x="55880" y="695566"/>
                      <a:pt x="124460" y="695566"/>
                    </a:cubicBezTo>
                    <a:lnTo>
                      <a:pt x="1789430" y="695566"/>
                    </a:lnTo>
                    <a:cubicBezTo>
                      <a:pt x="1858010" y="695566"/>
                      <a:pt x="1913890" y="639686"/>
                      <a:pt x="1913890" y="571106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1A783C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81575" y="230062"/>
              <a:ext cx="2678920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61313"/>
                  </a:solidFill>
                  <a:latin typeface="Lato"/>
                </a:rPr>
                <a:t>The End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4000500"/>
            <a:ext cx="1623060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61313"/>
                </a:solidFill>
                <a:latin typeface="Lato Bold Bold"/>
              </a:rPr>
              <a:t>Thank you!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7750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61833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Date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D047BCFB86A4186CA5C31B7473EC0" ma:contentTypeVersion="4" ma:contentTypeDescription="Create a new document." ma:contentTypeScope="" ma:versionID="3d712ae81d2b7dca4d660210eed900ea">
  <xsd:schema xmlns:xsd="http://www.w3.org/2001/XMLSchema" xmlns:xs="http://www.w3.org/2001/XMLSchema" xmlns:p="http://schemas.microsoft.com/office/2006/metadata/properties" xmlns:ns2="6fb380f6-13fb-4fa6-bbda-ced3d76e8c7d" targetNamespace="http://schemas.microsoft.com/office/2006/metadata/properties" ma:root="true" ma:fieldsID="a66282b2056305be45a774e473623ad2" ns2:_="">
    <xsd:import namespace="6fb380f6-13fb-4fa6-bbda-ced3d76e8c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380f6-13fb-4fa6-bbda-ced3d76e8c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01A8FD-5705-4CC9-9AE0-31A09A749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b380f6-13fb-4fa6-bbda-ced3d76e8c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B6704C-CB24-4843-9C0B-1A08DB63353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C5A9E9-E417-4614-ACA7-6086468193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196</Words>
  <Application>Microsoft Office PowerPoint</Application>
  <PresentationFormat>Custom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 Slide Deck</dc:title>
  <cp:lastModifiedBy>Caitlin Fischer</cp:lastModifiedBy>
  <cp:revision>16</cp:revision>
  <dcterms:created xsi:type="dcterms:W3CDTF">2006-08-16T00:00:00Z</dcterms:created>
  <dcterms:modified xsi:type="dcterms:W3CDTF">2023-06-12T13:33:25Z</dcterms:modified>
  <dc:identifier>DAFE555vfqY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0x0101007EBD047BCFB86A4186CA5C31B7473EC0</vt:lpwstr>
  </property>
</Properties>
</file>